
<file path=[Content_Types].xml><?xml version="1.0" encoding="utf-8"?>
<Types xmlns="http://schemas.openxmlformats.org/package/2006/content-types">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9"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821A66-181A-9F2B-7D3F-EBBF94767042}" v="283" dt="2023-11-27T11:24:49.443"/>
    <p1510:client id="{FAEB8559-C067-481B-9124-773AE3CDE9A3}" v="179" dt="2023-11-27T10:02:57.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72" autoAdjust="0"/>
    <p:restoredTop sz="94660"/>
  </p:normalViewPr>
  <p:slideViewPr>
    <p:cSldViewPr snapToGrid="0">
      <p:cViewPr varScale="1">
        <p:scale>
          <a:sx n="116" d="100"/>
          <a:sy n="116" d="100"/>
        </p:scale>
        <p:origin x="-144"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C6780C52-E6BB-4B27-B5D8-2D33B2497C56}"/>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40E03F2-D0FE-49BB-8AEC-E99C4DB2D67D}"/>
              </a:ext>
            </a:extLst>
          </p:cNvPr>
          <p:cNvSpPr>
            <a:spLocks noGrp="1"/>
          </p:cNvSpPr>
          <p:nvPr>
            <p:ph type="sldNum" sz="quarter" idx="12"/>
          </p:nvPr>
        </p:nvSpPr>
        <p:spPr/>
        <p:txBody>
          <a:bodyPr/>
          <a:lstStyle/>
          <a:p>
            <a:fld id="{3109D357-8067-4A1F-97B2-93C5160B78D9}" type="slidenum">
              <a:rPr lang="en-US" smtClean="0"/>
              <a:pPr/>
              <a:t>‹#›</a:t>
            </a:fld>
            <a:endParaRPr lang="en-US"/>
          </a:p>
        </p:txBody>
      </p:sp>
      <p:cxnSp>
        <p:nvCxnSpPr>
          <p:cNvPr id="16" name="Straight Connector 15">
            <a:extLst>
              <a:ext uri="{FF2B5EF4-FFF2-40B4-BE49-F238E27FC236}">
                <a16:creationId xmlns:a16="http://schemas.microsoft.com/office/drawing/2014/main" xmlns=""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5093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CFBFF2-9ECB-4CDD-87FA-9DD1F87BFDE9}"/>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DF171AE-4A11-4035-A072-9AC4053FFA85}"/>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100555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8ECA10C-AC31-4D80-B78F-08E48CDCB7F2}"/>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FC2E489-5442-4698-B6E3-3421A97C2834}"/>
              </a:ext>
            </a:extLst>
          </p:cNvPr>
          <p:cNvSpPr>
            <a:spLocks noGrp="1"/>
          </p:cNvSpPr>
          <p:nvPr>
            <p:ph type="sldNum" sz="quarter" idx="12"/>
          </p:nvPr>
        </p:nvSpPr>
        <p:spPr/>
        <p:txBody>
          <a:bodyPr/>
          <a:lstStyle/>
          <a:p>
            <a:fld id="{3109D357-8067-4A1F-97B2-93C5160B78D9}" type="slidenum">
              <a:rPr lang="en-US" smtClean="0"/>
              <a:pPr/>
              <a:t>‹#›</a:t>
            </a:fld>
            <a:endParaRPr lang="en-US"/>
          </a:p>
        </p:txBody>
      </p:sp>
      <p:cxnSp>
        <p:nvCxnSpPr>
          <p:cNvPr id="7" name="Straight Connector 6">
            <a:extLst>
              <a:ext uri="{FF2B5EF4-FFF2-40B4-BE49-F238E27FC236}">
                <a16:creationId xmlns:a16="http://schemas.microsoft.com/office/drawing/2014/main" xmlns=""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1641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6E74E5-D20D-4AB7-8D98-F336CE0ECCBE}"/>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4E8A028-A0C8-45E7-915E-B83FF59C9F18}"/>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226067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D9CB73D-2D6B-4FA6-89A4-DCC89F80E0F1}"/>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CD1188-DA27-47B2-8176-31193EEC4C28}"/>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276222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BD1B234-5D54-44E5-B41D-B205AAF50305}"/>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6" name="Footer Placeholder 5">
            <a:extLst>
              <a:ext uri="{FF2B5EF4-FFF2-40B4-BE49-F238E27FC236}">
                <a16:creationId xmlns:a16="http://schemas.microsoft.com/office/drawing/2014/main" xmlns=""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D239C5F-F16F-4AFD-98D1-FA3BB96AF2CD}"/>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19096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8B47C29-FE34-4E6E-9921-78C54673AAD9}"/>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8" name="Footer Placeholder 7">
            <a:extLst>
              <a:ext uri="{FF2B5EF4-FFF2-40B4-BE49-F238E27FC236}">
                <a16:creationId xmlns:a16="http://schemas.microsoft.com/office/drawing/2014/main" xmlns=""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21DF8FE-1179-4798-B16D-AF1DFA266D4D}"/>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3230975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28ACB3E6-5365-48F5-8D2A-0B002BA357E3}"/>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4" name="Footer Placeholder 3">
            <a:extLst>
              <a:ext uri="{FF2B5EF4-FFF2-40B4-BE49-F238E27FC236}">
                <a16:creationId xmlns:a16="http://schemas.microsoft.com/office/drawing/2014/main" xmlns=""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12C5952-0A27-4FAB-A3FD-12003787676B}"/>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88061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3D08427-909D-4679-9192-BC99557A7D06}"/>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3" name="Footer Placeholder 2">
            <a:extLst>
              <a:ext uri="{FF2B5EF4-FFF2-40B4-BE49-F238E27FC236}">
                <a16:creationId xmlns:a16="http://schemas.microsoft.com/office/drawing/2014/main" xmlns=""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938940-01DD-4C97-8649-E01C3B0EDF7C}"/>
              </a:ext>
            </a:extLst>
          </p:cNvPr>
          <p:cNvSpPr>
            <a:spLocks noGrp="1"/>
          </p:cNvSpPr>
          <p:nvPr>
            <p:ph type="sldNum" sz="quarter" idx="12"/>
          </p:nvPr>
        </p:nvSpPr>
        <p:spPr/>
        <p:txBody>
          <a:bodyPr/>
          <a:lstStyle/>
          <a:p>
            <a:fld id="{3109D357-8067-4A1F-97B2-93C5160B78D9}" type="slidenum">
              <a:rPr lang="en-US" smtClean="0"/>
              <a:pPr/>
              <a:t>‹#›</a:t>
            </a:fld>
            <a:endParaRPr lang="en-US"/>
          </a:p>
        </p:txBody>
      </p:sp>
    </p:spTree>
    <p:extLst>
      <p:ext uri="{BB962C8B-B14F-4D97-AF65-F5344CB8AC3E}">
        <p14:creationId xmlns:p14="http://schemas.microsoft.com/office/powerpoint/2010/main" xmlns="" val="53198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190B948-89C5-4AC5-B7A0-17136F5C5A6A}"/>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6" name="Footer Placeholder 5">
            <a:extLst>
              <a:ext uri="{FF2B5EF4-FFF2-40B4-BE49-F238E27FC236}">
                <a16:creationId xmlns:a16="http://schemas.microsoft.com/office/drawing/2014/main" xmlns=""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7FB50CB-E91F-4B71-81F0-800F2B51A344}"/>
              </a:ext>
            </a:extLst>
          </p:cNvPr>
          <p:cNvSpPr>
            <a:spLocks noGrp="1"/>
          </p:cNvSpPr>
          <p:nvPr>
            <p:ph type="sldNum" sz="quarter" idx="12"/>
          </p:nvPr>
        </p:nvSpPr>
        <p:spPr/>
        <p:txBody>
          <a:bodyPr/>
          <a:lstStyle/>
          <a:p>
            <a:fld id="{3109D357-8067-4A1F-97B2-93C5160B78D9}" type="slidenum">
              <a:rPr lang="en-US" smtClean="0"/>
              <a:pPr/>
              <a:t>‹#›</a:t>
            </a:fld>
            <a:endParaRPr lang="en-US"/>
          </a:p>
        </p:txBody>
      </p:sp>
      <p:cxnSp>
        <p:nvCxnSpPr>
          <p:cNvPr id="8" name="Straight Connector 7">
            <a:extLst>
              <a:ext uri="{FF2B5EF4-FFF2-40B4-BE49-F238E27FC236}">
                <a16:creationId xmlns:a16="http://schemas.microsoft.com/office/drawing/2014/main" xmlns=""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96487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DC77283-E2B8-405E-BB6E-9F121140E506}"/>
              </a:ext>
            </a:extLst>
          </p:cNvPr>
          <p:cNvSpPr>
            <a:spLocks noGrp="1"/>
          </p:cNvSpPr>
          <p:nvPr>
            <p:ph type="dt" sz="half" idx="10"/>
          </p:nvPr>
        </p:nvSpPr>
        <p:spPr/>
        <p:txBody>
          <a:bodyPr/>
          <a:lstStyle/>
          <a:p>
            <a:fld id="{F6CCBF3A-D7FB-4B97-8FD5-6FFB20CB1E84}" type="datetimeFigureOut">
              <a:rPr lang="en-US" smtClean="0"/>
              <a:pPr/>
              <a:t>11/27/2023</a:t>
            </a:fld>
            <a:endParaRPr lang="en-US"/>
          </a:p>
        </p:txBody>
      </p:sp>
      <p:sp>
        <p:nvSpPr>
          <p:cNvPr id="6" name="Footer Placeholder 5">
            <a:extLst>
              <a:ext uri="{FF2B5EF4-FFF2-40B4-BE49-F238E27FC236}">
                <a16:creationId xmlns:a16="http://schemas.microsoft.com/office/drawing/2014/main" xmlns=""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AB7C3C7-B6DB-4064-8E66-9FB770C888ED}"/>
              </a:ext>
            </a:extLst>
          </p:cNvPr>
          <p:cNvSpPr>
            <a:spLocks noGrp="1"/>
          </p:cNvSpPr>
          <p:nvPr>
            <p:ph type="sldNum" sz="quarter" idx="12"/>
          </p:nvPr>
        </p:nvSpPr>
        <p:spPr/>
        <p:txBody>
          <a:bodyPr/>
          <a:lstStyle/>
          <a:p>
            <a:fld id="{3109D357-8067-4A1F-97B2-93C5160B78D9}" type="slidenum">
              <a:rPr lang="en-US" smtClean="0"/>
              <a:pPr/>
              <a:t>‹#›</a:t>
            </a:fld>
            <a:endParaRPr lang="en-US"/>
          </a:p>
        </p:txBody>
      </p:sp>
      <p:cxnSp>
        <p:nvCxnSpPr>
          <p:cNvPr id="8" name="Straight Connector 7">
            <a:extLst>
              <a:ext uri="{FF2B5EF4-FFF2-40B4-BE49-F238E27FC236}">
                <a16:creationId xmlns:a16="http://schemas.microsoft.com/office/drawing/2014/main" xmlns=""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6680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pPr/>
              <a:t>11/27/2023</a:t>
            </a:fld>
            <a:endParaRPr lang="en-US"/>
          </a:p>
        </p:txBody>
      </p:sp>
      <p:sp>
        <p:nvSpPr>
          <p:cNvPr id="5" name="Footer Placeholder 4">
            <a:extLst>
              <a:ext uri="{FF2B5EF4-FFF2-40B4-BE49-F238E27FC236}">
                <a16:creationId xmlns:a16="http://schemas.microsoft.com/office/drawing/2014/main" xmlns=""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xmlns=""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pPr/>
              <a:t>‹#›</a:t>
            </a:fld>
            <a:endParaRPr lang="en-US"/>
          </a:p>
        </p:txBody>
      </p:sp>
      <p:cxnSp>
        <p:nvCxnSpPr>
          <p:cNvPr id="13" name="Straight Connector 12">
            <a:extLst>
              <a:ext uri="{FF2B5EF4-FFF2-40B4-BE49-F238E27FC236}">
                <a16:creationId xmlns:a16="http://schemas.microsoft.com/office/drawing/2014/main" xmlns=""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529689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xmlns="" id="{6FA9327B-0F60-46E3-AD80-CE73838567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1789" y="4553105"/>
            <a:ext cx="9904986" cy="1376062"/>
          </a:xfrm>
        </p:spPr>
        <p:txBody>
          <a:bodyPr vert="horz" lIns="91440" tIns="45720" rIns="91440" bIns="45720" rtlCol="0" anchor="b">
            <a:noAutofit/>
          </a:bodyPr>
          <a:lstStyle/>
          <a:p>
            <a:pPr algn="ctr"/>
            <a:r>
              <a:rPr lang="en-US" sz="2800" b="1" dirty="0">
                <a:latin typeface="Times New Roman"/>
                <a:ea typeface="+mj-lt"/>
                <a:cs typeface="+mj-lt"/>
              </a:rPr>
              <a:t>Ambient Intelligence Project: Ground Regulation at Camp Nou Stadium Based on Grass and Weather Conditions</a:t>
            </a:r>
            <a:endParaRPr lang="en-US" sz="2800" b="1">
              <a:latin typeface="Times New Roman"/>
              <a:cs typeface="Times New Roman"/>
            </a:endParaRPr>
          </a:p>
          <a:p>
            <a:pPr algn="ctr"/>
            <a:endParaRPr lang="en-US" sz="2800">
              <a:cs typeface="Calibri Light"/>
            </a:endParaRPr>
          </a:p>
        </p:txBody>
      </p:sp>
      <p:sp>
        <p:nvSpPr>
          <p:cNvPr id="3" name="Subtitle 2"/>
          <p:cNvSpPr>
            <a:spLocks noGrp="1"/>
          </p:cNvSpPr>
          <p:nvPr>
            <p:ph type="subTitle" idx="1"/>
          </p:nvPr>
        </p:nvSpPr>
        <p:spPr>
          <a:xfrm>
            <a:off x="1696950" y="5606250"/>
            <a:ext cx="8314005" cy="696351"/>
          </a:xfrm>
        </p:spPr>
        <p:txBody>
          <a:bodyPr>
            <a:normAutofit/>
          </a:bodyPr>
          <a:lstStyle/>
          <a:p>
            <a:pPr algn="ctr"/>
            <a:r>
              <a:rPr lang="en-US" b="1" dirty="0">
                <a:latin typeface="Times New Roman"/>
                <a:cs typeface="Calibri"/>
              </a:rPr>
              <a:t>Ahmet Samet KOSUM, S5635830</a:t>
            </a:r>
          </a:p>
        </p:txBody>
      </p:sp>
      <p:pic>
        <p:nvPicPr>
          <p:cNvPr id="36" name="Picture 35" descr="A white line in a football field">
            <a:extLst>
              <a:ext uri="{FF2B5EF4-FFF2-40B4-BE49-F238E27FC236}">
                <a16:creationId xmlns:a16="http://schemas.microsoft.com/office/drawing/2014/main" xmlns="" id="{A47663F0-A114-F23F-0E65-A71E81A55B65}"/>
              </a:ext>
            </a:extLst>
          </p:cNvPr>
          <p:cNvPicPr>
            <a:picLocks noChangeAspect="1"/>
          </p:cNvPicPr>
          <p:nvPr/>
        </p:nvPicPr>
        <p:blipFill rotWithShape="1">
          <a:blip r:embed="rId2"/>
          <a:srcRect t="32990" r="-2" b="14027"/>
          <a:stretch/>
        </p:blipFill>
        <p:spPr>
          <a:xfrm>
            <a:off x="20" y="1"/>
            <a:ext cx="12191980" cy="4305300"/>
          </a:xfrm>
          <a:prstGeom prst="rect">
            <a:avLst/>
          </a:prstGeom>
        </p:spPr>
      </p:pic>
      <p:cxnSp>
        <p:nvCxnSpPr>
          <p:cNvPr id="37" name="Straight Connector 36">
            <a:extLst>
              <a:ext uri="{FF2B5EF4-FFF2-40B4-BE49-F238E27FC236}">
                <a16:creationId xmlns:a16="http://schemas.microsoft.com/office/drawing/2014/main" xmlns="" id="{BD1C99D0-461D-4A91-81EF-CCCD798B37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0" y="4305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88D966B6-8579-4BBC-A63E-393937F186FC}"/>
              </a:ext>
            </a:extLst>
          </p:cNvPr>
          <p:cNvSpPr>
            <a:spLocks noGrp="1"/>
          </p:cNvSpPr>
          <p:nvPr>
            <p:ph type="title"/>
          </p:nvPr>
        </p:nvSpPr>
        <p:spPr>
          <a:xfrm>
            <a:off x="838200" y="707618"/>
            <a:ext cx="5768337" cy="925314"/>
          </a:xfrm>
        </p:spPr>
        <p:txBody>
          <a:bodyPr>
            <a:normAutofit/>
          </a:bodyPr>
          <a:lstStyle/>
          <a:p>
            <a:r>
              <a:rPr lang="en-US" b="1" dirty="0"/>
              <a:t>Project </a:t>
            </a:r>
            <a:r>
              <a:rPr lang="en-US" b="1" dirty="0" err="1"/>
              <a:t>ObJectıve</a:t>
            </a:r>
          </a:p>
        </p:txBody>
      </p:sp>
      <p:sp>
        <p:nvSpPr>
          <p:cNvPr id="12" name="Footer Placeholder 10">
            <a:extLst>
              <a:ext uri="{FF2B5EF4-FFF2-40B4-BE49-F238E27FC236}">
                <a16:creationId xmlns:a16="http://schemas.microsoft.com/office/drawing/2014/main" xmlns="" id="{E8DF09D5-C52C-493D-B30F-EBEBCC8D14CB}"/>
              </a:ext>
            </a:extLst>
          </p:cNvPr>
          <p:cNvSpPr>
            <a:spLocks noGrp="1"/>
          </p:cNvSpPr>
          <p:nvPr>
            <p:ph type="ftr" sz="quarter" idx="11"/>
          </p:nvPr>
        </p:nvSpPr>
        <p:spPr>
          <a:xfrm rot="5400000">
            <a:off x="-1131161" y="1592957"/>
            <a:ext cx="2973522" cy="365125"/>
          </a:xfrm>
        </p:spPr>
        <p:txBody>
          <a:bodyPr/>
          <a:lstStyle/>
          <a:p>
            <a:pPr>
              <a:spcAft>
                <a:spcPts val="600"/>
              </a:spcAft>
            </a:pPr>
            <a:r>
              <a:rPr lang="en-US"/>
              <a:t>Sample Footer Text</a:t>
            </a:r>
          </a:p>
        </p:txBody>
      </p:sp>
      <p:pic>
        <p:nvPicPr>
          <p:cNvPr id="5" name="Picture 4">
            <a:extLst>
              <a:ext uri="{FF2B5EF4-FFF2-40B4-BE49-F238E27FC236}">
                <a16:creationId xmlns:a16="http://schemas.microsoft.com/office/drawing/2014/main" xmlns="" id="{170317F1-8D16-EC9D-11D4-2DF03F0C0B0C}"/>
              </a:ext>
            </a:extLst>
          </p:cNvPr>
          <p:cNvPicPr>
            <a:picLocks noChangeAspect="1"/>
          </p:cNvPicPr>
          <p:nvPr/>
        </p:nvPicPr>
        <p:blipFill>
          <a:blip r:embed="rId2" cstate="print"/>
          <a:stretch>
            <a:fillRect/>
          </a:stretch>
        </p:blipFill>
        <p:spPr>
          <a:xfrm>
            <a:off x="8254767" y="219635"/>
            <a:ext cx="3213857" cy="2006709"/>
          </a:xfrm>
          <a:prstGeom prst="rect">
            <a:avLst/>
          </a:prstGeom>
          <a:noFill/>
        </p:spPr>
      </p:pic>
      <p:sp>
        <p:nvSpPr>
          <p:cNvPr id="14" name="Content Placeholder 2">
            <a:extLst>
              <a:ext uri="{FF2B5EF4-FFF2-40B4-BE49-F238E27FC236}">
                <a16:creationId xmlns:a16="http://schemas.microsoft.com/office/drawing/2014/main" xmlns="" id="{87B5E4C8-757D-419E-9B9E-14231BA14283}"/>
              </a:ext>
            </a:extLst>
          </p:cNvPr>
          <p:cNvSpPr>
            <a:spLocks noGrp="1"/>
          </p:cNvSpPr>
          <p:nvPr>
            <p:ph idx="1"/>
          </p:nvPr>
        </p:nvSpPr>
        <p:spPr>
          <a:xfrm>
            <a:off x="497542" y="2511006"/>
            <a:ext cx="6548267" cy="3665956"/>
          </a:xfrm>
        </p:spPr>
        <p:txBody>
          <a:bodyPr vert="horz" lIns="91440" tIns="45720" rIns="91440" bIns="45720" rtlCol="0" anchor="t">
            <a:normAutofit fontScale="85000" lnSpcReduction="20000"/>
          </a:bodyPr>
          <a:lstStyle/>
          <a:p>
            <a:r>
              <a:rPr lang="en-US" dirty="0">
                <a:ea typeface="+mn-lt"/>
                <a:cs typeface="+mn-lt"/>
              </a:rPr>
              <a:t>This project introduces an Ambient Intelligence system that optimizes the environment by monitoring grass and weather conditions at Camp Nou Stadium using smart sensors.</a:t>
            </a:r>
            <a:endParaRPr lang="en-US"/>
          </a:p>
          <a:p>
            <a:endParaRPr lang="en-US" dirty="0">
              <a:ea typeface="+mn-lt"/>
              <a:cs typeface="+mn-lt"/>
            </a:endParaRPr>
          </a:p>
          <a:p>
            <a:r>
              <a:rPr lang="en-US" dirty="0">
                <a:ea typeface="+mn-lt"/>
                <a:cs typeface="+mn-lt"/>
              </a:rPr>
              <a:t>In instances of hot weather with dry grass, the Irrigation system will engage to establish and maintain the optimal grass level. Conversely, during cold weather with wet grass, either the Heater system or the Water Grid System will be activated to ensure the grass reaches its optimal condition. Additionally, in extreme cold weather conditions with snow-covered grass, the Heater system will be employed to facilitate the attainment of the optimal grass level. This dynamic system response ensures adaptive and effective measures are taken based on the specific combination of weather and grass conditions.</a:t>
            </a:r>
            <a:endParaRPr lang="en-US"/>
          </a:p>
        </p:txBody>
      </p:sp>
      <p:pic>
        <p:nvPicPr>
          <p:cNvPr id="3" name="Picture 2">
            <a:extLst>
              <a:ext uri="{FF2B5EF4-FFF2-40B4-BE49-F238E27FC236}">
                <a16:creationId xmlns:a16="http://schemas.microsoft.com/office/drawing/2014/main" xmlns="" id="{941486CB-1C8C-9048-9975-B08A88FEA096}"/>
              </a:ext>
            </a:extLst>
          </p:cNvPr>
          <p:cNvPicPr>
            <a:picLocks noChangeAspect="1"/>
          </p:cNvPicPr>
          <p:nvPr/>
        </p:nvPicPr>
        <p:blipFill>
          <a:blip r:embed="rId3" cstate="print"/>
          <a:stretch>
            <a:fillRect/>
          </a:stretch>
        </p:blipFill>
        <p:spPr>
          <a:xfrm>
            <a:off x="8255660" y="2441247"/>
            <a:ext cx="3214680" cy="2029572"/>
          </a:xfrm>
          <a:prstGeom prst="rect">
            <a:avLst/>
          </a:prstGeom>
          <a:noFill/>
        </p:spPr>
      </p:pic>
      <p:pic>
        <p:nvPicPr>
          <p:cNvPr id="4" name="Content Placeholder 3">
            <a:extLst>
              <a:ext uri="{FF2B5EF4-FFF2-40B4-BE49-F238E27FC236}">
                <a16:creationId xmlns:a16="http://schemas.microsoft.com/office/drawing/2014/main" xmlns="" id="{33EE84C8-7CC9-93AE-09D9-F563C49726CF}"/>
              </a:ext>
            </a:extLst>
          </p:cNvPr>
          <p:cNvPicPr>
            <a:picLocks noGrp="1" noChangeAspect="1"/>
          </p:cNvPicPr>
          <p:nvPr>
            <p:ph idx="1"/>
          </p:nvPr>
        </p:nvPicPr>
        <p:blipFill>
          <a:blip r:embed="rId4"/>
          <a:stretch>
            <a:fillRect/>
          </a:stretch>
        </p:blipFill>
        <p:spPr>
          <a:xfrm>
            <a:off x="8255660" y="4685443"/>
            <a:ext cx="3214680" cy="2038538"/>
          </a:xfrm>
          <a:noFill/>
        </p:spPr>
      </p:pic>
      <p:sp>
        <p:nvSpPr>
          <p:cNvPr id="16" name="Date Placeholder 9">
            <a:extLst>
              <a:ext uri="{FF2B5EF4-FFF2-40B4-BE49-F238E27FC236}">
                <a16:creationId xmlns:a16="http://schemas.microsoft.com/office/drawing/2014/main" xmlns="" id="{24E70952-F747-4048-BA79-210370034F46}"/>
              </a:ext>
            </a:extLst>
          </p:cNvPr>
          <p:cNvSpPr>
            <a:spLocks noGrp="1"/>
          </p:cNvSpPr>
          <p:nvPr>
            <p:ph type="dt" sz="half" idx="10"/>
          </p:nvPr>
        </p:nvSpPr>
        <p:spPr>
          <a:xfrm rot="5400000">
            <a:off x="10425981" y="4687095"/>
            <a:ext cx="2706690" cy="365125"/>
          </a:xfrm>
        </p:spPr>
        <p:txBody>
          <a:bodyPr/>
          <a:lstStyle/>
          <a:p>
            <a:pPr>
              <a:spcAft>
                <a:spcPts val="600"/>
              </a:spcAft>
            </a:pPr>
            <a:fld id="{0F5D6070-E791-40CD-97E1-168EC5F5E88D}" type="datetime1">
              <a:rPr lang="en-US" smtClean="0"/>
              <a:pPr>
                <a:spcAft>
                  <a:spcPts val="600"/>
                </a:spcAft>
              </a:pPr>
              <a:t>11/27/2023</a:t>
            </a:fld>
            <a:endParaRPr lang="en-US"/>
          </a:p>
        </p:txBody>
      </p:sp>
      <p:sp>
        <p:nvSpPr>
          <p:cNvPr id="18" name="Slide Number Placeholder 11">
            <a:extLst>
              <a:ext uri="{FF2B5EF4-FFF2-40B4-BE49-F238E27FC236}">
                <a16:creationId xmlns:a16="http://schemas.microsoft.com/office/drawing/2014/main" xmlns="" id="{6280A22E-C20E-40FF-BA71-2B233651B9A1}"/>
              </a:ext>
            </a:extLst>
          </p:cNvPr>
          <p:cNvSpPr>
            <a:spLocks noGrp="1"/>
          </p:cNvSpPr>
          <p:nvPr>
            <p:ph type="sldNum" sz="quarter" idx="12"/>
          </p:nvPr>
        </p:nvSpPr>
        <p:spPr>
          <a:xfrm>
            <a:off x="11512296" y="6356350"/>
            <a:ext cx="574620" cy="365125"/>
          </a:xfrm>
        </p:spPr>
        <p:txBody>
          <a:bodyPr/>
          <a:lstStyle/>
          <a:p>
            <a:pPr>
              <a:spcAft>
                <a:spcPts val="600"/>
              </a:spcAft>
            </a:pPr>
            <a:fld id="{3E131995-E962-4131-8504-6B962D7140A6}" type="slidenum">
              <a:rPr lang="en-US" smtClean="0"/>
              <a:pPr>
                <a:spcAft>
                  <a:spcPts val="600"/>
                </a:spcAft>
              </a:pPr>
              <a:t>2</a:t>
            </a:fld>
            <a:endParaRPr lang="en-US"/>
          </a:p>
        </p:txBody>
      </p:sp>
    </p:spTree>
    <p:extLst>
      <p:ext uri="{BB962C8B-B14F-4D97-AF65-F5344CB8AC3E}">
        <p14:creationId xmlns:p14="http://schemas.microsoft.com/office/powerpoint/2010/main" xmlns="" val="3896733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xmlns="" id="{72A6941D-11E2-4CEF-9403-A16C08290714}"/>
              </a:ext>
            </a:extLst>
          </p:cNvPr>
          <p:cNvSpPr>
            <a:spLocks noGrp="1"/>
          </p:cNvSpPr>
          <p:nvPr>
            <p:ph type="title"/>
          </p:nvPr>
        </p:nvSpPr>
        <p:spPr>
          <a:xfrm>
            <a:off x="479129" y="747696"/>
            <a:ext cx="4657511" cy="964936"/>
          </a:xfrm>
        </p:spPr>
        <p:txBody>
          <a:bodyPr anchor="t">
            <a:noAutofit/>
          </a:bodyPr>
          <a:lstStyle/>
          <a:p>
            <a:pPr algn="ctr"/>
            <a:r>
              <a:rPr lang="en-US" sz="4800" b="1" dirty="0">
                <a:latin typeface="Times New Roman"/>
                <a:cs typeface="Calibri"/>
              </a:rPr>
              <a:t>Benefits to Users</a:t>
            </a:r>
            <a:endParaRPr lang="en-US" sz="4800" b="1">
              <a:latin typeface="Times New Roman"/>
              <a:cs typeface="Times New Roman"/>
            </a:endParaRPr>
          </a:p>
        </p:txBody>
      </p:sp>
      <p:sp>
        <p:nvSpPr>
          <p:cNvPr id="11" name="Footer Placeholder 4">
            <a:extLst>
              <a:ext uri="{FF2B5EF4-FFF2-40B4-BE49-F238E27FC236}">
                <a16:creationId xmlns:a16="http://schemas.microsoft.com/office/drawing/2014/main" xmlns="" id="{FE384373-EAE6-4D7A-8B9D-E008AD900DCF}"/>
              </a:ext>
            </a:extLst>
          </p:cNvPr>
          <p:cNvSpPr>
            <a:spLocks noGrp="1"/>
          </p:cNvSpPr>
          <p:nvPr>
            <p:ph type="ftr" sz="quarter" idx="11"/>
          </p:nvPr>
        </p:nvSpPr>
        <p:spPr>
          <a:xfrm rot="5400000">
            <a:off x="-1131161" y="1592957"/>
            <a:ext cx="2973522" cy="365125"/>
          </a:xfrm>
        </p:spPr>
        <p:txBody>
          <a:bodyPr>
            <a:normAutofit/>
          </a:bodyPr>
          <a:lstStyle/>
          <a:p>
            <a:pPr>
              <a:spcAft>
                <a:spcPts val="600"/>
              </a:spcAft>
            </a:pPr>
            <a:r>
              <a:rPr lang="en-US"/>
              <a:t>Sample Footer Text</a:t>
            </a:r>
          </a:p>
        </p:txBody>
      </p:sp>
      <p:pic>
        <p:nvPicPr>
          <p:cNvPr id="4" name="Content Placeholder 3">
            <a:extLst>
              <a:ext uri="{FF2B5EF4-FFF2-40B4-BE49-F238E27FC236}">
                <a16:creationId xmlns:a16="http://schemas.microsoft.com/office/drawing/2014/main" xmlns="" id="{C689D5DE-8E97-A53D-6AB5-4B666A7F22DD}"/>
              </a:ext>
            </a:extLst>
          </p:cNvPr>
          <p:cNvPicPr>
            <a:picLocks noGrp="1" noChangeAspect="1"/>
          </p:cNvPicPr>
          <p:nvPr>
            <p:ph idx="1"/>
          </p:nvPr>
        </p:nvPicPr>
        <p:blipFill>
          <a:blip r:embed="rId2" cstate="print"/>
          <a:stretch>
            <a:fillRect/>
          </a:stretch>
        </p:blipFill>
        <p:spPr>
          <a:xfrm>
            <a:off x="431626" y="2393096"/>
            <a:ext cx="5105055" cy="4085836"/>
          </a:xfrm>
          <a:noFill/>
        </p:spPr>
      </p:pic>
      <p:sp>
        <p:nvSpPr>
          <p:cNvPr id="27" name="Content Placeholder 2">
            <a:extLst>
              <a:ext uri="{FF2B5EF4-FFF2-40B4-BE49-F238E27FC236}">
                <a16:creationId xmlns:a16="http://schemas.microsoft.com/office/drawing/2014/main" xmlns="" id="{75F22179-F1D2-4CE0-9407-C93875CC8514}"/>
              </a:ext>
            </a:extLst>
          </p:cNvPr>
          <p:cNvSpPr>
            <a:spLocks noGrp="1"/>
          </p:cNvSpPr>
          <p:nvPr>
            <p:ph idx="1"/>
          </p:nvPr>
        </p:nvSpPr>
        <p:spPr>
          <a:xfrm>
            <a:off x="5901160" y="567267"/>
            <a:ext cx="5951674" cy="5968298"/>
          </a:xfrm>
        </p:spPr>
        <p:txBody>
          <a:bodyPr vert="horz" lIns="91440" tIns="45720" rIns="91440" bIns="45720" rtlCol="0" anchor="t">
            <a:noAutofit/>
          </a:bodyPr>
          <a:lstStyle/>
          <a:p>
            <a:pPr marL="0" indent="0">
              <a:buNone/>
            </a:pPr>
            <a:r>
              <a:rPr lang="en-US" sz="1300" dirty="0">
                <a:ea typeface="+mn-lt"/>
                <a:cs typeface="+mn-lt"/>
              </a:rPr>
              <a:t> </a:t>
            </a:r>
            <a:r>
              <a:rPr lang="en-US" sz="1300" dirty="0">
                <a:latin typeface="Goudy Old Style"/>
                <a:ea typeface="+mn-lt"/>
                <a:cs typeface="+mn-lt"/>
              </a:rPr>
              <a:t>1. Comfort and Enjoyable Experience:</a:t>
            </a:r>
            <a:endParaRPr lang="en-US" sz="1300" dirty="0">
              <a:latin typeface="Goudy Old Style"/>
              <a:cs typeface="Times New Roman"/>
            </a:endParaRPr>
          </a:p>
          <a:p>
            <a:r>
              <a:rPr lang="en-US" sz="1300" dirty="0">
                <a:latin typeface="Goudy Old Style"/>
                <a:ea typeface="+mn-lt"/>
                <a:cs typeface="+mn-lt"/>
              </a:rPr>
              <a:t>Optimized Environment: The project continuously monitors grass and weather conditions, optimizing systems to provide visitors with a more comfortable environment. This enhances the enjoyment of stadium events.</a:t>
            </a:r>
            <a:endParaRPr lang="en-US" sz="1300" dirty="0">
              <a:latin typeface="Goudy Old Style"/>
              <a:cs typeface="Times New Roman"/>
            </a:endParaRPr>
          </a:p>
          <a:p>
            <a:r>
              <a:rPr lang="en-US" sz="1300" dirty="0">
                <a:latin typeface="Goudy Old Style"/>
                <a:ea typeface="+mn-lt"/>
                <a:cs typeface="+mn-lt"/>
              </a:rPr>
              <a:t>Personalized Control: Users can adjust environmental conditions according to their personal preferences through a mobile application. This allows each visitor to customize their comfort level.</a:t>
            </a:r>
            <a:endParaRPr lang="en-US" sz="1300" dirty="0">
              <a:latin typeface="Goudy Old Style"/>
              <a:cs typeface="Times New Roman"/>
            </a:endParaRPr>
          </a:p>
          <a:p>
            <a:endParaRPr lang="en-US" sz="1300" dirty="0">
              <a:latin typeface="Goudy Old Style"/>
              <a:cs typeface="Times New Roman"/>
            </a:endParaRPr>
          </a:p>
          <a:p>
            <a:pPr marL="0" indent="0">
              <a:buNone/>
            </a:pPr>
            <a:r>
              <a:rPr lang="en-US" sz="1300" dirty="0">
                <a:latin typeface="Goudy Old Style"/>
                <a:ea typeface="+mn-lt"/>
                <a:cs typeface="+mn-lt"/>
              </a:rPr>
              <a:t> 2. Safety and Health:</a:t>
            </a:r>
            <a:endParaRPr lang="en-US" sz="1300" dirty="0">
              <a:latin typeface="Goudy Old Style"/>
              <a:cs typeface="Times New Roman"/>
            </a:endParaRPr>
          </a:p>
          <a:p>
            <a:r>
              <a:rPr lang="en-US" sz="1300" dirty="0">
                <a:latin typeface="Goudy Old Style"/>
                <a:ea typeface="+mn-lt"/>
                <a:cs typeface="+mn-lt"/>
              </a:rPr>
              <a:t>Optimal Grass Condition: Intelligent interventions ensure the grass is always in optimal condition, crucial for the safety and health of users, especially in a stadium where sports events take place.</a:t>
            </a:r>
            <a:endParaRPr lang="en-US" sz="1300" dirty="0">
              <a:latin typeface="Goudy Old Style"/>
              <a:cs typeface="Times New Roman"/>
            </a:endParaRPr>
          </a:p>
          <a:p>
            <a:r>
              <a:rPr lang="en-US" sz="1300" dirty="0">
                <a:latin typeface="Goudy Old Style"/>
                <a:ea typeface="+mn-lt"/>
                <a:cs typeface="+mn-lt"/>
              </a:rPr>
              <a:t>Weather Alerts: The system provides alerts about changing weather conditions, allowing visitors to prepare appropriately for outdoor activities.</a:t>
            </a:r>
            <a:endParaRPr lang="en-US" sz="1300" dirty="0">
              <a:latin typeface="Goudy Old Style"/>
              <a:cs typeface="Times New Roman"/>
            </a:endParaRPr>
          </a:p>
          <a:p>
            <a:endParaRPr lang="en-US" sz="1300" dirty="0">
              <a:latin typeface="Goudy Old Style"/>
              <a:cs typeface="Times New Roman"/>
            </a:endParaRPr>
          </a:p>
          <a:p>
            <a:pPr marL="0" indent="0">
              <a:buNone/>
            </a:pPr>
            <a:r>
              <a:rPr lang="en-US" sz="1300" dirty="0">
                <a:latin typeface="Goudy Old Style"/>
                <a:ea typeface="+mn-lt"/>
                <a:cs typeface="+mn-lt"/>
              </a:rPr>
              <a:t>3. Environmental Sustainability:</a:t>
            </a:r>
            <a:endParaRPr lang="en-US" sz="1300" dirty="0">
              <a:latin typeface="Goudy Old Style"/>
              <a:cs typeface="Times New Roman"/>
            </a:endParaRPr>
          </a:p>
          <a:p>
            <a:r>
              <a:rPr lang="en-US" sz="1300" dirty="0">
                <a:latin typeface="Goudy Old Style"/>
                <a:ea typeface="+mn-lt"/>
                <a:cs typeface="+mn-lt"/>
              </a:rPr>
              <a:t>Energy Efficiency: By minimizing the energy consumption of Heater, Water Grid, and Irrigation systems, the project supports environmental sustainability.</a:t>
            </a:r>
            <a:endParaRPr lang="en-US" sz="1300" dirty="0">
              <a:latin typeface="Goudy Old Style"/>
              <a:cs typeface="Times New Roman"/>
            </a:endParaRPr>
          </a:p>
          <a:p>
            <a:r>
              <a:rPr lang="en-US" sz="1300" dirty="0">
                <a:latin typeface="Goudy Old Style"/>
                <a:ea typeface="+mn-lt"/>
                <a:cs typeface="+mn-lt"/>
              </a:rPr>
              <a:t>Optimized Resource Usage: Optimizing resources such as water and energy reduces environmental impact and promotes sustainable stadium operation.</a:t>
            </a:r>
            <a:endParaRPr lang="en-US" sz="1300" dirty="0">
              <a:latin typeface="Goudy Old Style"/>
            </a:endParaRPr>
          </a:p>
          <a:p>
            <a:endParaRPr lang="en-US" dirty="0"/>
          </a:p>
        </p:txBody>
      </p:sp>
      <p:sp>
        <p:nvSpPr>
          <p:cNvPr id="15" name="Date Placeholder 3">
            <a:extLst>
              <a:ext uri="{FF2B5EF4-FFF2-40B4-BE49-F238E27FC236}">
                <a16:creationId xmlns:a16="http://schemas.microsoft.com/office/drawing/2014/main" xmlns="" id="{D73A9451-6C04-4EAB-BE98-3DBFDE9ACCEA}"/>
              </a:ext>
            </a:extLst>
          </p:cNvPr>
          <p:cNvSpPr>
            <a:spLocks noGrp="1"/>
          </p:cNvSpPr>
          <p:nvPr>
            <p:ph type="dt" sz="half" idx="10"/>
          </p:nvPr>
        </p:nvSpPr>
        <p:spPr>
          <a:xfrm rot="5400000">
            <a:off x="10425981" y="4687095"/>
            <a:ext cx="2706690" cy="365125"/>
          </a:xfrm>
        </p:spPr>
        <p:txBody>
          <a:bodyPr>
            <a:normAutofit/>
          </a:bodyPr>
          <a:lstStyle/>
          <a:p>
            <a:pPr>
              <a:spcAft>
                <a:spcPts val="600"/>
              </a:spcAft>
            </a:pPr>
            <a:fld id="{0DEE97E0-6161-40DC-BC0D-2BDE091EBA57}" type="datetime1">
              <a:rPr lang="en-US" smtClean="0"/>
              <a:pPr>
                <a:spcAft>
                  <a:spcPts val="600"/>
                </a:spcAft>
              </a:pPr>
              <a:t>11/27/2023</a:t>
            </a:fld>
            <a:endParaRPr lang="en-US"/>
          </a:p>
        </p:txBody>
      </p:sp>
      <p:sp>
        <p:nvSpPr>
          <p:cNvPr id="17" name="Slide Number Placeholder 5">
            <a:extLst>
              <a:ext uri="{FF2B5EF4-FFF2-40B4-BE49-F238E27FC236}">
                <a16:creationId xmlns:a16="http://schemas.microsoft.com/office/drawing/2014/main" xmlns="" id="{AB7ADB87-B7F5-45DE-813F-07A35900A74C}"/>
              </a:ext>
            </a:extLst>
          </p:cNvPr>
          <p:cNvSpPr>
            <a:spLocks noGrp="1"/>
          </p:cNvSpPr>
          <p:nvPr>
            <p:ph type="sldNum" sz="quarter" idx="12"/>
          </p:nvPr>
        </p:nvSpPr>
        <p:spPr>
          <a:xfrm>
            <a:off x="11512296" y="6356350"/>
            <a:ext cx="574620" cy="365125"/>
          </a:xfrm>
        </p:spPr>
        <p:txBody>
          <a:bodyPr>
            <a:normAutofit/>
          </a:bodyPr>
          <a:lstStyle/>
          <a:p>
            <a:pPr>
              <a:spcAft>
                <a:spcPts val="600"/>
              </a:spcAft>
            </a:pPr>
            <a:fld id="{3E131995-E962-4131-8504-6B962D7140A6}" type="slidenum">
              <a:rPr lang="en-US" smtClean="0"/>
              <a:pPr>
                <a:spcAft>
                  <a:spcPts val="600"/>
                </a:spcAft>
              </a:pPr>
              <a:t>3</a:t>
            </a:fld>
            <a:endParaRPr lang="en-US"/>
          </a:p>
        </p:txBody>
      </p:sp>
    </p:spTree>
    <p:extLst>
      <p:ext uri="{BB962C8B-B14F-4D97-AF65-F5344CB8AC3E}">
        <p14:creationId xmlns:p14="http://schemas.microsoft.com/office/powerpoint/2010/main" xmlns="" val="251956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72A6941D-11E2-4CEF-9403-A16C08290714}"/>
              </a:ext>
            </a:extLst>
          </p:cNvPr>
          <p:cNvSpPr>
            <a:spLocks noGrp="1"/>
          </p:cNvSpPr>
          <p:nvPr>
            <p:ph type="title"/>
          </p:nvPr>
        </p:nvSpPr>
        <p:spPr>
          <a:xfrm>
            <a:off x="604635" y="623686"/>
            <a:ext cx="4918483" cy="1061185"/>
          </a:xfrm>
        </p:spPr>
        <p:txBody>
          <a:bodyPr anchor="t">
            <a:normAutofit fontScale="90000"/>
          </a:bodyPr>
          <a:lstStyle/>
          <a:p>
            <a:pPr algn="ctr"/>
            <a:r>
              <a:rPr lang="en-US" sz="3600" b="1" dirty="0">
                <a:latin typeface="Times New Roman"/>
                <a:cs typeface="Calibri"/>
              </a:rPr>
              <a:t>Ambient Intelligence Aspects</a:t>
            </a:r>
            <a:endParaRPr lang="en-US" sz="3600" b="1" dirty="0">
              <a:latin typeface="Times New Roman"/>
              <a:cs typeface="Times New Roman"/>
            </a:endParaRPr>
          </a:p>
        </p:txBody>
      </p:sp>
      <p:sp>
        <p:nvSpPr>
          <p:cNvPr id="11" name="Footer Placeholder 4">
            <a:extLst>
              <a:ext uri="{FF2B5EF4-FFF2-40B4-BE49-F238E27FC236}">
                <a16:creationId xmlns:a16="http://schemas.microsoft.com/office/drawing/2014/main" xmlns="" id="{FE384373-EAE6-4D7A-8B9D-E008AD900DCF}"/>
              </a:ext>
            </a:extLst>
          </p:cNvPr>
          <p:cNvSpPr>
            <a:spLocks noGrp="1"/>
          </p:cNvSpPr>
          <p:nvPr>
            <p:ph type="ftr" sz="quarter" idx="11"/>
          </p:nvPr>
        </p:nvSpPr>
        <p:spPr>
          <a:xfrm rot="5400000">
            <a:off x="-1131161" y="1592957"/>
            <a:ext cx="2973522" cy="365125"/>
          </a:xfrm>
        </p:spPr>
        <p:txBody>
          <a:bodyPr/>
          <a:lstStyle/>
          <a:p>
            <a:pPr>
              <a:spcAft>
                <a:spcPts val="600"/>
              </a:spcAft>
            </a:pPr>
            <a:r>
              <a:rPr lang="en-US"/>
              <a:t>Sample Footer Text</a:t>
            </a:r>
          </a:p>
        </p:txBody>
      </p:sp>
      <p:pic>
        <p:nvPicPr>
          <p:cNvPr id="4" name="Content Placeholder 3">
            <a:extLst>
              <a:ext uri="{FF2B5EF4-FFF2-40B4-BE49-F238E27FC236}">
                <a16:creationId xmlns:a16="http://schemas.microsoft.com/office/drawing/2014/main" xmlns="" id="{50063B69-2874-65E4-1DDC-396DD698213F}"/>
              </a:ext>
            </a:extLst>
          </p:cNvPr>
          <p:cNvPicPr>
            <a:picLocks noGrp="1" noChangeAspect="1"/>
          </p:cNvPicPr>
          <p:nvPr>
            <p:ph idx="1"/>
          </p:nvPr>
        </p:nvPicPr>
        <p:blipFill rotWithShape="1">
          <a:blip r:embed="rId2"/>
          <a:srcRect l="7860" r="12575" b="4"/>
          <a:stretch/>
        </p:blipFill>
        <p:spPr>
          <a:xfrm>
            <a:off x="464441" y="2209462"/>
            <a:ext cx="5444403" cy="4455033"/>
          </a:xfrm>
          <a:noFill/>
        </p:spPr>
      </p:pic>
      <p:sp>
        <p:nvSpPr>
          <p:cNvPr id="13" name="Content Placeholder 2">
            <a:extLst>
              <a:ext uri="{FF2B5EF4-FFF2-40B4-BE49-F238E27FC236}">
                <a16:creationId xmlns:a16="http://schemas.microsoft.com/office/drawing/2014/main" xmlns="" id="{75F22179-F1D2-4CE0-9407-C93875CC8514}"/>
              </a:ext>
            </a:extLst>
          </p:cNvPr>
          <p:cNvSpPr>
            <a:spLocks noGrp="1"/>
          </p:cNvSpPr>
          <p:nvPr>
            <p:ph idx="1"/>
          </p:nvPr>
        </p:nvSpPr>
        <p:spPr>
          <a:xfrm>
            <a:off x="6071489" y="838200"/>
            <a:ext cx="5493976" cy="5334000"/>
          </a:xfrm>
        </p:spPr>
        <p:txBody>
          <a:bodyPr vert="horz" lIns="91440" tIns="45720" rIns="91440" bIns="45720" rtlCol="0" anchor="t">
            <a:normAutofit/>
          </a:bodyPr>
          <a:lstStyle/>
          <a:p>
            <a:pPr marL="0" indent="0">
              <a:buNone/>
            </a:pPr>
            <a:r>
              <a:rPr lang="en-US" sz="1300" dirty="0">
                <a:ea typeface="+mn-lt"/>
                <a:cs typeface="+mn-lt"/>
              </a:rPr>
              <a:t>1. Real-time Data Processing and Analytics:</a:t>
            </a:r>
            <a:endParaRPr lang="en-US" sz="1300" dirty="0"/>
          </a:p>
          <a:p>
            <a:r>
              <a:rPr lang="en-US" sz="1300" dirty="0">
                <a:ea typeface="+mn-lt"/>
                <a:cs typeface="+mn-lt"/>
              </a:rPr>
              <a:t> Instant Decision-Making: By continuously processing data from smart sensors, the system can adapt to environmental conditions in real-time and make instant decisions.</a:t>
            </a:r>
            <a:endParaRPr lang="en-US" sz="1300" dirty="0"/>
          </a:p>
          <a:p>
            <a:r>
              <a:rPr lang="en-US" sz="1300" dirty="0">
                <a:ea typeface="+mn-lt"/>
                <a:cs typeface="+mn-lt"/>
              </a:rPr>
              <a:t>Predictive Models: Through data analytics and predictive models, the system can forecast future grass and weather conditions, enabling effective interventions.</a:t>
            </a:r>
            <a:endParaRPr lang="en-US" sz="1300" dirty="0"/>
          </a:p>
          <a:p>
            <a:endParaRPr lang="en-US" sz="1300" dirty="0"/>
          </a:p>
          <a:p>
            <a:pPr marL="0" indent="0">
              <a:buNone/>
            </a:pPr>
            <a:r>
              <a:rPr lang="en-US" sz="1300" dirty="0">
                <a:ea typeface="+mn-lt"/>
                <a:cs typeface="+mn-lt"/>
              </a:rPr>
              <a:t>2. Dynamic System Adaptation:</a:t>
            </a:r>
            <a:endParaRPr lang="en-US" sz="1300" dirty="0"/>
          </a:p>
          <a:p>
            <a:r>
              <a:rPr lang="en-US" sz="1300" dirty="0">
                <a:ea typeface="+mn-lt"/>
                <a:cs typeface="+mn-lt"/>
              </a:rPr>
              <a:t>Adaptation to Variable Conditions: Smart sensors and analytical features allow the system to dynamically adapt to changing grass and weather conditions, ensuring continuous effectiveness.</a:t>
            </a:r>
            <a:endParaRPr lang="en-US" sz="1300" dirty="0"/>
          </a:p>
          <a:p>
            <a:r>
              <a:rPr lang="en-US" sz="1300" dirty="0">
                <a:latin typeface="Goudy Old Style"/>
                <a:cs typeface="Calibri"/>
              </a:rPr>
              <a:t>Smart Adjustments: The system can adapt individually to users, adjusting environmental conditions based on each visitor's preferences.</a:t>
            </a:r>
          </a:p>
          <a:p>
            <a:endParaRPr lang="en-US" sz="1300" dirty="0">
              <a:latin typeface="Goudy Old Style"/>
              <a:cs typeface="Calibri"/>
            </a:endParaRPr>
          </a:p>
        </p:txBody>
      </p:sp>
      <p:sp>
        <p:nvSpPr>
          <p:cNvPr id="15" name="Date Placeholder 3">
            <a:extLst>
              <a:ext uri="{FF2B5EF4-FFF2-40B4-BE49-F238E27FC236}">
                <a16:creationId xmlns:a16="http://schemas.microsoft.com/office/drawing/2014/main" xmlns="" id="{D73A9451-6C04-4EAB-BE98-3DBFDE9ACCEA}"/>
              </a:ext>
            </a:extLst>
          </p:cNvPr>
          <p:cNvSpPr>
            <a:spLocks noGrp="1"/>
          </p:cNvSpPr>
          <p:nvPr>
            <p:ph type="dt" sz="half" idx="10"/>
          </p:nvPr>
        </p:nvSpPr>
        <p:spPr>
          <a:xfrm rot="5400000">
            <a:off x="10425981" y="4687095"/>
            <a:ext cx="2706690" cy="365125"/>
          </a:xfrm>
        </p:spPr>
        <p:txBody>
          <a:bodyPr/>
          <a:lstStyle/>
          <a:p>
            <a:pPr>
              <a:spcAft>
                <a:spcPts val="600"/>
              </a:spcAft>
            </a:pPr>
            <a:fld id="{5EF1BEEE-A0B7-4861-8302-BD4F66C79297}" type="datetime1">
              <a:rPr lang="en-US" smtClean="0"/>
              <a:pPr>
                <a:spcAft>
                  <a:spcPts val="600"/>
                </a:spcAft>
              </a:pPr>
              <a:t>11/27/2023</a:t>
            </a:fld>
            <a:endParaRPr lang="en-US"/>
          </a:p>
        </p:txBody>
      </p:sp>
      <p:sp>
        <p:nvSpPr>
          <p:cNvPr id="17" name="Slide Number Placeholder 5">
            <a:extLst>
              <a:ext uri="{FF2B5EF4-FFF2-40B4-BE49-F238E27FC236}">
                <a16:creationId xmlns:a16="http://schemas.microsoft.com/office/drawing/2014/main" xmlns="" id="{AB7ADB87-B7F5-45DE-813F-07A35900A74C}"/>
              </a:ext>
            </a:extLst>
          </p:cNvPr>
          <p:cNvSpPr>
            <a:spLocks noGrp="1"/>
          </p:cNvSpPr>
          <p:nvPr>
            <p:ph type="sldNum" sz="quarter" idx="12"/>
          </p:nvPr>
        </p:nvSpPr>
        <p:spPr>
          <a:xfrm>
            <a:off x="11512296" y="6356350"/>
            <a:ext cx="574620" cy="365125"/>
          </a:xfrm>
        </p:spPr>
        <p:txBody>
          <a:bodyPr/>
          <a:lstStyle/>
          <a:p>
            <a:pPr>
              <a:spcAft>
                <a:spcPts val="600"/>
              </a:spcAft>
            </a:pPr>
            <a:fld id="{3E131995-E962-4131-8504-6B962D7140A6}" type="slidenum">
              <a:rPr lang="en-US" smtClean="0"/>
              <a:pPr>
                <a:spcAft>
                  <a:spcPts val="600"/>
                </a:spcAft>
              </a:pPr>
              <a:t>4</a:t>
            </a:fld>
            <a:endParaRPr lang="en-US"/>
          </a:p>
        </p:txBody>
      </p:sp>
    </p:spTree>
    <p:extLst>
      <p:ext uri="{BB962C8B-B14F-4D97-AF65-F5344CB8AC3E}">
        <p14:creationId xmlns:p14="http://schemas.microsoft.com/office/powerpoint/2010/main" xmlns="" val="216221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900E3E-5C18-420D-AAC8-B7647B5E7685}"/>
              </a:ext>
            </a:extLst>
          </p:cNvPr>
          <p:cNvSpPr>
            <a:spLocks noGrp="1"/>
          </p:cNvSpPr>
          <p:nvPr>
            <p:ph type="title"/>
          </p:nvPr>
        </p:nvSpPr>
        <p:spPr>
          <a:xfrm>
            <a:off x="889686" y="914401"/>
            <a:ext cx="4179755" cy="741404"/>
          </a:xfrm>
        </p:spPr>
        <p:txBody>
          <a:bodyPr>
            <a:noAutofit/>
          </a:bodyPr>
          <a:lstStyle/>
          <a:p>
            <a:r>
              <a:rPr lang="en-US" sz="3600" dirty="0"/>
              <a:t>      </a:t>
            </a:r>
            <a:r>
              <a:rPr lang="tr-TR" sz="3600" b="1" dirty="0" err="1" smtClean="0"/>
              <a:t>Conclusıon</a:t>
            </a:r>
            <a:endParaRPr lang="en-US" sz="3600" b="1" dirty="0"/>
          </a:p>
        </p:txBody>
      </p:sp>
      <p:sp>
        <p:nvSpPr>
          <p:cNvPr id="6" name="Content Placeholder 5">
            <a:extLst>
              <a:ext uri="{FF2B5EF4-FFF2-40B4-BE49-F238E27FC236}">
                <a16:creationId xmlns:a16="http://schemas.microsoft.com/office/drawing/2014/main" xmlns="" id="{E4785841-DE44-1904-8F26-E07FE08EBAEE}"/>
              </a:ext>
            </a:extLst>
          </p:cNvPr>
          <p:cNvSpPr>
            <a:spLocks noGrp="1"/>
          </p:cNvSpPr>
          <p:nvPr>
            <p:ph idx="1"/>
          </p:nvPr>
        </p:nvSpPr>
        <p:spPr>
          <a:xfrm>
            <a:off x="744021" y="2061469"/>
            <a:ext cx="5113104" cy="2556554"/>
          </a:xfrm>
        </p:spPr>
        <p:txBody>
          <a:bodyPr vert="horz" lIns="91440" tIns="45720" rIns="91440" bIns="45720" rtlCol="0" anchor="t">
            <a:normAutofit/>
          </a:bodyPr>
          <a:lstStyle/>
          <a:p>
            <a:pPr marL="0" indent="0">
              <a:buNone/>
            </a:pPr>
            <a:r>
              <a:rPr lang="en-US" sz="1300" dirty="0">
                <a:ea typeface="+mn-lt"/>
                <a:cs typeface="+mn-lt"/>
              </a:rPr>
              <a:t>Our Ambient Intelligence project at Camp Nou Stadium optimizes the environment by dynamically responding to real-time grass and weather conditions. This ensures a personalized and enjoyable experience for visitors, prioritizes safety and health, and promotes environmental sustainability. By leveraging smart sensors and analytics, we've created a cutting-edge system that transforms the stadium experience, making it not only smarter but also more adaptive and eco-friendly.</a:t>
            </a:r>
            <a:endParaRPr lang="en-US" sz="1300" dirty="0"/>
          </a:p>
        </p:txBody>
      </p:sp>
      <p:pic>
        <p:nvPicPr>
          <p:cNvPr id="7" name="Picture 6">
            <a:extLst>
              <a:ext uri="{FF2B5EF4-FFF2-40B4-BE49-F238E27FC236}">
                <a16:creationId xmlns:a16="http://schemas.microsoft.com/office/drawing/2014/main" xmlns="" id="{F957A126-B7C0-4777-2B2F-071F7C84E8B3}"/>
              </a:ext>
            </a:extLst>
          </p:cNvPr>
          <p:cNvPicPr>
            <a:picLocks noChangeAspect="1"/>
          </p:cNvPicPr>
          <p:nvPr/>
        </p:nvPicPr>
        <p:blipFill>
          <a:blip r:embed="rId2"/>
          <a:stretch>
            <a:fillRect/>
          </a:stretch>
        </p:blipFill>
        <p:spPr>
          <a:xfrm>
            <a:off x="7421365" y="416013"/>
            <a:ext cx="3359648" cy="3448873"/>
          </a:xfrm>
          <a:prstGeom prst="rect">
            <a:avLst/>
          </a:prstGeom>
        </p:spPr>
      </p:pic>
      <p:pic>
        <p:nvPicPr>
          <p:cNvPr id="8" name="Picture 7">
            <a:extLst>
              <a:ext uri="{FF2B5EF4-FFF2-40B4-BE49-F238E27FC236}">
                <a16:creationId xmlns:a16="http://schemas.microsoft.com/office/drawing/2014/main" xmlns="" id="{31A655F5-AA28-BF91-1D13-9D0DA8D576A2}"/>
              </a:ext>
            </a:extLst>
          </p:cNvPr>
          <p:cNvPicPr>
            <a:picLocks noChangeAspect="1"/>
          </p:cNvPicPr>
          <p:nvPr/>
        </p:nvPicPr>
        <p:blipFill>
          <a:blip r:embed="rId3"/>
          <a:stretch>
            <a:fillRect/>
          </a:stretch>
        </p:blipFill>
        <p:spPr>
          <a:xfrm>
            <a:off x="3979523" y="4435369"/>
            <a:ext cx="3188413" cy="1771576"/>
          </a:xfrm>
          <a:prstGeom prst="rect">
            <a:avLst/>
          </a:prstGeom>
        </p:spPr>
      </p:pic>
      <p:pic>
        <p:nvPicPr>
          <p:cNvPr id="9" name="Picture 8">
            <a:extLst>
              <a:ext uri="{FF2B5EF4-FFF2-40B4-BE49-F238E27FC236}">
                <a16:creationId xmlns:a16="http://schemas.microsoft.com/office/drawing/2014/main" xmlns="" id="{3CCB6FD3-D7F8-1B4A-B586-DFDE6989667D}"/>
              </a:ext>
            </a:extLst>
          </p:cNvPr>
          <p:cNvPicPr>
            <a:picLocks noChangeAspect="1"/>
          </p:cNvPicPr>
          <p:nvPr/>
        </p:nvPicPr>
        <p:blipFill>
          <a:blip r:embed="rId4"/>
          <a:stretch>
            <a:fillRect/>
          </a:stretch>
        </p:blipFill>
        <p:spPr>
          <a:xfrm>
            <a:off x="563366" y="4435770"/>
            <a:ext cx="2743200" cy="1770775"/>
          </a:xfrm>
          <a:prstGeom prst="rect">
            <a:avLst/>
          </a:prstGeom>
        </p:spPr>
      </p:pic>
    </p:spTree>
    <p:extLst>
      <p:ext uri="{BB962C8B-B14F-4D97-AF65-F5344CB8AC3E}">
        <p14:creationId xmlns:p14="http://schemas.microsoft.com/office/powerpoint/2010/main" xmlns="" val="2093858584"/>
      </p:ext>
    </p:extLst>
  </p:cSld>
  <p:clrMapOvr>
    <a:masterClrMapping/>
  </p:clrMapOvr>
</p:sld>
</file>

<file path=ppt/theme/theme1.xml><?xml version="1.0" encoding="utf-8"?>
<a:theme xmlns:a="http://schemas.openxmlformats.org/drawingml/2006/main" name="ArchwayVTI">
  <a:themeElements>
    <a:clrScheme name="AnalogousFromRegularSeedRightStep">
      <a:dk1>
        <a:srgbClr val="000000"/>
      </a:dk1>
      <a:lt1>
        <a:srgbClr val="FFFFFF"/>
      </a:lt1>
      <a:dk2>
        <a:srgbClr val="2B3A21"/>
      </a:dk2>
      <a:lt2>
        <a:srgbClr val="E2E6E8"/>
      </a:lt2>
      <a:accent1>
        <a:srgbClr val="C3764D"/>
      </a:accent1>
      <a:accent2>
        <a:srgbClr val="B1963B"/>
      </a:accent2>
      <a:accent3>
        <a:srgbClr val="98AC43"/>
      </a:accent3>
      <a:accent4>
        <a:srgbClr val="6AB13B"/>
      </a:accent4>
      <a:accent5>
        <a:srgbClr val="48B84A"/>
      </a:accent5>
      <a:accent6>
        <a:srgbClr val="3BB16E"/>
      </a:accent6>
      <a:hlink>
        <a:srgbClr val="3C8AB4"/>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250</Words>
  <Application>Microsoft Office PowerPoint</Application>
  <PresentationFormat>Özel</PresentationFormat>
  <Paragraphs>37</Paragraphs>
  <Slides>5</Slides>
  <Notes>0</Notes>
  <HiddenSlides>0</HiddenSlides>
  <MMClips>0</MMClips>
  <ScaleCrop>false</ScaleCrop>
  <HeadingPairs>
    <vt:vector size="4" baseType="variant">
      <vt:variant>
        <vt:lpstr>Tema</vt:lpstr>
      </vt:variant>
      <vt:variant>
        <vt:i4>1</vt:i4>
      </vt:variant>
      <vt:variant>
        <vt:lpstr>Slayt Başlıkları</vt:lpstr>
      </vt:variant>
      <vt:variant>
        <vt:i4>5</vt:i4>
      </vt:variant>
    </vt:vector>
  </HeadingPairs>
  <TitlesOfParts>
    <vt:vector size="6" baseType="lpstr">
      <vt:lpstr>ArchwayVTI</vt:lpstr>
      <vt:lpstr>Ambient Intelligence Project: Ground Regulation at Camp Nou Stadium Based on Grass and Weather Conditions </vt:lpstr>
      <vt:lpstr>Project ObJectıve</vt:lpstr>
      <vt:lpstr>Benefits to Users</vt:lpstr>
      <vt:lpstr>Ambient Intelligence Aspects</vt:lpstr>
      <vt:lpstr>      Conclusıon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Lenovo</cp:lastModifiedBy>
  <cp:revision>295</cp:revision>
  <dcterms:created xsi:type="dcterms:W3CDTF">2023-11-27T09:07:32Z</dcterms:created>
  <dcterms:modified xsi:type="dcterms:W3CDTF">2023-11-27T11:27:30Z</dcterms:modified>
</cp:coreProperties>
</file>